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62" r:id="rId3"/>
    <p:sldId id="265" r:id="rId4"/>
    <p:sldId id="268" r:id="rId5"/>
    <p:sldId id="267" r:id="rId6"/>
    <p:sldId id="281" r:id="rId7"/>
    <p:sldId id="285" r:id="rId8"/>
    <p:sldId id="287" r:id="rId9"/>
    <p:sldId id="275" r:id="rId10"/>
    <p:sldId id="256" r:id="rId11"/>
    <p:sldId id="258" r:id="rId12"/>
    <p:sldId id="259" r:id="rId13"/>
    <p:sldId id="284" r:id="rId14"/>
    <p:sldId id="261" r:id="rId15"/>
    <p:sldId id="277" r:id="rId16"/>
    <p:sldId id="283" r:id="rId1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79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10" name="Triangolo rettangolo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olo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it-IT"/>
              <a:t>Fare clic per modificare lo stile del titolo</a:t>
            </a:r>
            <a:endParaRPr kumimoji="0" lang="en-US"/>
          </a:p>
        </p:txBody>
      </p:sp>
      <p:sp>
        <p:nvSpPr>
          <p:cNvPr id="17" name="Sottotitolo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it-IT"/>
              <a:t>Fare clic per modificare lo stile del sottotitolo dello schema</a:t>
            </a:r>
            <a:endParaRPr kumimoji="0" lang="en-US"/>
          </a:p>
        </p:txBody>
      </p:sp>
      <p:grpSp>
        <p:nvGrpSpPr>
          <p:cNvPr id="2" name="Gruppo 1"/>
          <p:cNvGrpSpPr/>
          <p:nvPr/>
        </p:nvGrpSpPr>
        <p:grpSpPr>
          <a:xfrm>
            <a:off x="-3765" y="4953000"/>
            <a:ext cx="9147765" cy="1912088"/>
            <a:chOff x="-3765" y="4832896"/>
            <a:chExt cx="9147765" cy="2032192"/>
          </a:xfrm>
        </p:grpSpPr>
        <p:sp>
          <p:nvSpPr>
            <p:cNvPr id="7" name="Figura a mano libera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igura a mano libera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igura a mano libera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Connettore 1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Segnaposto data 29"/>
          <p:cNvSpPr>
            <a:spLocks noGrp="1"/>
          </p:cNvSpPr>
          <p:nvPr>
            <p:ph type="dt" sz="half" idx="10"/>
          </p:nvPr>
        </p:nvSpPr>
        <p:spPr/>
        <p:txBody>
          <a:bodyPr/>
          <a:lstStyle>
            <a:lvl1pPr>
              <a:defRPr>
                <a:solidFill>
                  <a:srgbClr val="FFFFFF"/>
                </a:solidFill>
              </a:defRPr>
            </a:lvl1pPr>
            <a:extLst/>
          </a:lstStyle>
          <a:p>
            <a:fld id="{230855CA-358B-4535-A9B8-D9EFF994AE89}" type="datetimeFigureOut">
              <a:rPr lang="it-IT" smtClean="0"/>
              <a:pPr/>
              <a:t>01/10/2025</a:t>
            </a:fld>
            <a:endParaRPr lang="it-IT"/>
          </a:p>
        </p:txBody>
      </p:sp>
      <p:sp>
        <p:nvSpPr>
          <p:cNvPr id="19" name="Segnaposto piè di pagina 18"/>
          <p:cNvSpPr>
            <a:spLocks noGrp="1"/>
          </p:cNvSpPr>
          <p:nvPr>
            <p:ph type="ftr" sz="quarter" idx="11"/>
          </p:nvPr>
        </p:nvSpPr>
        <p:spPr/>
        <p:txBody>
          <a:bodyPr/>
          <a:lstStyle>
            <a:lvl1pPr>
              <a:defRPr>
                <a:solidFill>
                  <a:schemeClr val="accent1">
                    <a:tint val="20000"/>
                  </a:schemeClr>
                </a:solidFill>
              </a:defRPr>
            </a:lvl1pPr>
            <a:extLst/>
          </a:lstStyle>
          <a:p>
            <a:endParaRPr lang="it-IT"/>
          </a:p>
        </p:txBody>
      </p:sp>
      <p:sp>
        <p:nvSpPr>
          <p:cNvPr id="27" name="Segnaposto numero diapositiva 26"/>
          <p:cNvSpPr>
            <a:spLocks noGrp="1"/>
          </p:cNvSpPr>
          <p:nvPr>
            <p:ph type="sldNum" sz="quarter" idx="12"/>
          </p:nvPr>
        </p:nvSpPr>
        <p:spPr/>
        <p:txBody>
          <a:bodyPr/>
          <a:lstStyle>
            <a:lvl1pPr>
              <a:defRPr>
                <a:solidFill>
                  <a:srgbClr val="FFFFFF"/>
                </a:solidFill>
              </a:defRPr>
            </a:lvl1pPr>
            <a:extLst/>
          </a:lstStyle>
          <a:p>
            <a:fld id="{A0C3B6D9-391D-4F7E-BAA2-6260D2C5588A}"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a:t>Fare clic per modificare lo stile del titolo</a:t>
            </a:r>
            <a:endParaRPr kumimoji="0" lang="en-US"/>
          </a:p>
        </p:txBody>
      </p:sp>
      <p:sp>
        <p:nvSpPr>
          <p:cNvPr id="3" name="Segnaposto testo verticale 2"/>
          <p:cNvSpPr>
            <a:spLocks noGrp="1"/>
          </p:cNvSpPr>
          <p:nvPr>
            <p:ph type="body" orient="vert" idx="1"/>
          </p:nvPr>
        </p:nvSpPr>
        <p:spPr>
          <a:xfrm>
            <a:off x="457200" y="1481329"/>
            <a:ext cx="8229600" cy="4386071"/>
          </a:xfrm>
        </p:spPr>
        <p:txBody>
          <a:bodyPr vert="eaVert"/>
          <a:lstStyle/>
          <a:p>
            <a:pPr lvl="0" eaLnBrk="1" latinLnBrk="0" hangingPunct="1"/>
            <a:r>
              <a:rPr lang="it-IT"/>
              <a:t>Fare clic per modificare stili del testo dello schema</a:t>
            </a:r>
          </a:p>
          <a:p>
            <a:pPr lvl="1" eaLnBrk="1" latinLnBrk="0" hangingPunct="1"/>
            <a:r>
              <a:rPr lang="it-IT"/>
              <a:t>Secondo livello</a:t>
            </a:r>
          </a:p>
          <a:p>
            <a:pPr lvl="2" eaLnBrk="1" latinLnBrk="0" hangingPunct="1"/>
            <a:r>
              <a:rPr lang="it-IT"/>
              <a:t>Terzo livello</a:t>
            </a:r>
          </a:p>
          <a:p>
            <a:pPr lvl="3" eaLnBrk="1" latinLnBrk="0" hangingPunct="1"/>
            <a:r>
              <a:rPr lang="it-IT"/>
              <a:t>Quarto livello</a:t>
            </a:r>
          </a:p>
          <a:p>
            <a:pPr lvl="4" eaLnBrk="1" latinLnBrk="0" hangingPunct="1"/>
            <a:r>
              <a:rPr lang="it-IT"/>
              <a:t>Quinto livello</a:t>
            </a:r>
            <a:endParaRPr kumimoji="0" lang="en-US"/>
          </a:p>
        </p:txBody>
      </p:sp>
      <p:sp>
        <p:nvSpPr>
          <p:cNvPr id="4" name="Segnaposto data 3"/>
          <p:cNvSpPr>
            <a:spLocks noGrp="1"/>
          </p:cNvSpPr>
          <p:nvPr>
            <p:ph type="dt" sz="half" idx="10"/>
          </p:nvPr>
        </p:nvSpPr>
        <p:spPr/>
        <p:txBody>
          <a:bodyPr/>
          <a:lstStyle/>
          <a:p>
            <a:fld id="{230855CA-358B-4535-A9B8-D9EFF994AE89}" type="datetimeFigureOut">
              <a:rPr lang="it-IT" smtClean="0"/>
              <a:pPr/>
              <a:t>01/10/2025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C3B6D9-391D-4F7E-BAA2-6260D2C5588A}"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844013" y="274640"/>
            <a:ext cx="1777470" cy="5592761"/>
          </a:xfrm>
        </p:spPr>
        <p:txBody>
          <a:bodyPr vert="eaVert"/>
          <a:lstStyle/>
          <a:p>
            <a:r>
              <a:rPr kumimoji="0" lang="it-IT"/>
              <a:t>Fare clic per modificare lo stile del titolo</a:t>
            </a:r>
            <a:endParaRPr kumimoji="0" lang="en-US"/>
          </a:p>
        </p:txBody>
      </p:sp>
      <p:sp>
        <p:nvSpPr>
          <p:cNvPr id="3" name="Segnaposto testo verticale 2"/>
          <p:cNvSpPr>
            <a:spLocks noGrp="1"/>
          </p:cNvSpPr>
          <p:nvPr>
            <p:ph type="body" orient="vert" idx="1"/>
          </p:nvPr>
        </p:nvSpPr>
        <p:spPr>
          <a:xfrm>
            <a:off x="457200" y="274641"/>
            <a:ext cx="6324600" cy="5592760"/>
          </a:xfrm>
        </p:spPr>
        <p:txBody>
          <a:bodyPr vert="eaVert"/>
          <a:lstStyle/>
          <a:p>
            <a:pPr lvl="0" eaLnBrk="1" latinLnBrk="0" hangingPunct="1"/>
            <a:r>
              <a:rPr lang="it-IT"/>
              <a:t>Fare clic per modificare stili del testo dello schema</a:t>
            </a:r>
          </a:p>
          <a:p>
            <a:pPr lvl="1" eaLnBrk="1" latinLnBrk="0" hangingPunct="1"/>
            <a:r>
              <a:rPr lang="it-IT"/>
              <a:t>Secondo livello</a:t>
            </a:r>
          </a:p>
          <a:p>
            <a:pPr lvl="2" eaLnBrk="1" latinLnBrk="0" hangingPunct="1"/>
            <a:r>
              <a:rPr lang="it-IT"/>
              <a:t>Terzo livello</a:t>
            </a:r>
          </a:p>
          <a:p>
            <a:pPr lvl="3" eaLnBrk="1" latinLnBrk="0" hangingPunct="1"/>
            <a:r>
              <a:rPr lang="it-IT"/>
              <a:t>Quarto livello</a:t>
            </a:r>
          </a:p>
          <a:p>
            <a:pPr lvl="4" eaLnBrk="1" latinLnBrk="0" hangingPunct="1"/>
            <a:r>
              <a:rPr lang="it-IT"/>
              <a:t>Quinto livello</a:t>
            </a:r>
            <a:endParaRPr kumimoji="0" lang="en-US"/>
          </a:p>
        </p:txBody>
      </p:sp>
      <p:sp>
        <p:nvSpPr>
          <p:cNvPr id="4" name="Segnaposto data 3"/>
          <p:cNvSpPr>
            <a:spLocks noGrp="1"/>
          </p:cNvSpPr>
          <p:nvPr>
            <p:ph type="dt" sz="half" idx="10"/>
          </p:nvPr>
        </p:nvSpPr>
        <p:spPr/>
        <p:txBody>
          <a:bodyPr/>
          <a:lstStyle/>
          <a:p>
            <a:fld id="{230855CA-358B-4535-A9B8-D9EFF994AE89}" type="datetimeFigureOut">
              <a:rPr lang="it-IT" smtClean="0"/>
              <a:pPr/>
              <a:t>01/10/2025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C3B6D9-391D-4F7E-BAA2-6260D2C5588A}"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eaLnBrk="1" latinLnBrk="0" hangingPunct="1"/>
            <a:r>
              <a:rPr lang="it-IT"/>
              <a:t>Fare clic per modificare stili del testo dello schema</a:t>
            </a:r>
          </a:p>
          <a:p>
            <a:pPr lvl="1" eaLnBrk="1" latinLnBrk="0" hangingPunct="1"/>
            <a:r>
              <a:rPr lang="it-IT"/>
              <a:t>Secondo livello</a:t>
            </a:r>
          </a:p>
          <a:p>
            <a:pPr lvl="2" eaLnBrk="1" latinLnBrk="0" hangingPunct="1"/>
            <a:r>
              <a:rPr lang="it-IT"/>
              <a:t>Terzo livello</a:t>
            </a:r>
          </a:p>
          <a:p>
            <a:pPr lvl="3" eaLnBrk="1" latinLnBrk="0" hangingPunct="1"/>
            <a:r>
              <a:rPr lang="it-IT"/>
              <a:t>Quarto livello</a:t>
            </a:r>
          </a:p>
          <a:p>
            <a:pPr lvl="4" eaLnBrk="1" latinLnBrk="0" hangingPunct="1"/>
            <a:r>
              <a:rPr lang="it-IT"/>
              <a:t>Quinto livello</a:t>
            </a:r>
            <a:endParaRPr kumimoji="0" lang="en-US"/>
          </a:p>
        </p:txBody>
      </p:sp>
      <p:sp>
        <p:nvSpPr>
          <p:cNvPr id="4" name="Segnaposto data 3"/>
          <p:cNvSpPr>
            <a:spLocks noGrp="1"/>
          </p:cNvSpPr>
          <p:nvPr>
            <p:ph type="dt" sz="half" idx="10"/>
          </p:nvPr>
        </p:nvSpPr>
        <p:spPr/>
        <p:txBody>
          <a:bodyPr/>
          <a:lstStyle/>
          <a:p>
            <a:fld id="{230855CA-358B-4535-A9B8-D9EFF994AE89}" type="datetimeFigureOut">
              <a:rPr lang="it-IT" smtClean="0"/>
              <a:pPr/>
              <a:t>01/10/2025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C3B6D9-391D-4F7E-BAA2-6260D2C5588A}" type="slidenum">
              <a:rPr lang="it-IT" smtClean="0"/>
              <a:pPr/>
              <a:t>‹N›</a:t>
            </a:fld>
            <a:endParaRPr lang="it-IT"/>
          </a:p>
        </p:txBody>
      </p:sp>
      <p:sp>
        <p:nvSpPr>
          <p:cNvPr id="7" name="Titolo 6"/>
          <p:cNvSpPr>
            <a:spLocks noGrp="1"/>
          </p:cNvSpPr>
          <p:nvPr>
            <p:ph type="title"/>
          </p:nvPr>
        </p:nvSpPr>
        <p:spPr/>
        <p:txBody>
          <a:bodyPr rtlCol="0"/>
          <a:lstStyle/>
          <a:p>
            <a:r>
              <a:rPr kumimoji="0" lang="it-IT"/>
              <a:t>Fare clic per modificare lo stile del titolo</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Ref idx="1002">
        <a:schemeClr val="bg1"/>
      </p:bgRef>
    </p:bg>
    <p:spTree>
      <p:nvGrpSpPr>
        <p:cNvPr id="1" name=""/>
        <p:cNvGrpSpPr/>
        <p:nvPr/>
      </p:nvGrpSpPr>
      <p:grpSpPr>
        <a:xfrm>
          <a:off x="0" y="0"/>
          <a:ext cx="0" cy="0"/>
          <a:chOff x="0" y="0"/>
          <a:chExt cx="0" cy="0"/>
        </a:xfrm>
      </p:grpSpPr>
      <p:sp>
        <p:nvSpPr>
          <p:cNvPr id="2" name="Titolo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it-IT"/>
              <a:t>Fare clic per modificare lo stile del titolo</a:t>
            </a:r>
            <a:endParaRPr kumimoji="0" lang="en-US"/>
          </a:p>
        </p:txBody>
      </p:sp>
      <p:sp>
        <p:nvSpPr>
          <p:cNvPr id="3" name="Segnaposto testo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it-IT"/>
              <a:t>Fare clic per modificare stili del testo dello schema</a:t>
            </a:r>
          </a:p>
        </p:txBody>
      </p:sp>
      <p:sp>
        <p:nvSpPr>
          <p:cNvPr id="4" name="Segnaposto data 3"/>
          <p:cNvSpPr>
            <a:spLocks noGrp="1"/>
          </p:cNvSpPr>
          <p:nvPr>
            <p:ph type="dt" sz="half" idx="10"/>
          </p:nvPr>
        </p:nvSpPr>
        <p:spPr/>
        <p:txBody>
          <a:bodyPr/>
          <a:lstStyle/>
          <a:p>
            <a:fld id="{230855CA-358B-4535-A9B8-D9EFF994AE89}" type="datetimeFigureOut">
              <a:rPr lang="it-IT" smtClean="0"/>
              <a:pPr/>
              <a:t>01/10/2025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C3B6D9-391D-4F7E-BAA2-6260D2C5588A}" type="slidenum">
              <a:rPr lang="it-IT" smtClean="0"/>
              <a:pPr/>
              <a:t>‹N›</a:t>
            </a:fld>
            <a:endParaRPr lang="it-IT"/>
          </a:p>
        </p:txBody>
      </p:sp>
      <p:sp>
        <p:nvSpPr>
          <p:cNvPr id="7" name="Gallone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Gallone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bg>
      <p:bgRef idx="1002">
        <a:schemeClr val="bg1"/>
      </p:bgRef>
    </p:bg>
    <p:spTree>
      <p:nvGrpSpPr>
        <p:cNvPr id="1" name=""/>
        <p:cNvGrpSpPr/>
        <p:nvPr/>
      </p:nvGrpSpPr>
      <p:grpSpPr>
        <a:xfrm>
          <a:off x="0" y="0"/>
          <a:ext cx="0" cy="0"/>
          <a:chOff x="0" y="0"/>
          <a:chExt cx="0" cy="0"/>
        </a:xfrm>
      </p:grpSpPr>
      <p:sp>
        <p:nvSpPr>
          <p:cNvPr id="3" name="Segnaposto contenuto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it-IT"/>
              <a:t>Fare clic per modificare stili del testo dello schema</a:t>
            </a:r>
          </a:p>
          <a:p>
            <a:pPr lvl="1" eaLnBrk="1" latinLnBrk="0" hangingPunct="1"/>
            <a:r>
              <a:rPr lang="it-IT"/>
              <a:t>Secondo livello</a:t>
            </a:r>
          </a:p>
          <a:p>
            <a:pPr lvl="2" eaLnBrk="1" latinLnBrk="0" hangingPunct="1"/>
            <a:r>
              <a:rPr lang="it-IT"/>
              <a:t>Terzo livello</a:t>
            </a:r>
          </a:p>
          <a:p>
            <a:pPr lvl="3" eaLnBrk="1" latinLnBrk="0" hangingPunct="1"/>
            <a:r>
              <a:rPr lang="it-IT"/>
              <a:t>Quarto livello</a:t>
            </a:r>
          </a:p>
          <a:p>
            <a:pPr lvl="4" eaLnBrk="1" latinLnBrk="0" hangingPunct="1"/>
            <a:r>
              <a:rPr lang="it-IT"/>
              <a:t>Quinto livello</a:t>
            </a:r>
            <a:endParaRPr kumimoji="0" lang="en-US"/>
          </a:p>
        </p:txBody>
      </p:sp>
      <p:sp>
        <p:nvSpPr>
          <p:cNvPr id="4" name="Segnaposto contenuto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it-IT"/>
              <a:t>Fare clic per modificare stili del testo dello schema</a:t>
            </a:r>
          </a:p>
          <a:p>
            <a:pPr lvl="1" eaLnBrk="1" latinLnBrk="0" hangingPunct="1"/>
            <a:r>
              <a:rPr lang="it-IT"/>
              <a:t>Secondo livello</a:t>
            </a:r>
          </a:p>
          <a:p>
            <a:pPr lvl="2" eaLnBrk="1" latinLnBrk="0" hangingPunct="1"/>
            <a:r>
              <a:rPr lang="it-IT"/>
              <a:t>Terzo livello</a:t>
            </a:r>
          </a:p>
          <a:p>
            <a:pPr lvl="3" eaLnBrk="1" latinLnBrk="0" hangingPunct="1"/>
            <a:r>
              <a:rPr lang="it-IT"/>
              <a:t>Quarto livello</a:t>
            </a:r>
          </a:p>
          <a:p>
            <a:pPr lvl="4" eaLnBrk="1" latinLnBrk="0" hangingPunct="1"/>
            <a:r>
              <a:rPr lang="it-IT"/>
              <a:t>Quinto livello</a:t>
            </a:r>
            <a:endParaRPr kumimoji="0" lang="en-US"/>
          </a:p>
        </p:txBody>
      </p:sp>
      <p:sp>
        <p:nvSpPr>
          <p:cNvPr id="5" name="Segnaposto data 4"/>
          <p:cNvSpPr>
            <a:spLocks noGrp="1"/>
          </p:cNvSpPr>
          <p:nvPr>
            <p:ph type="dt" sz="half" idx="10"/>
          </p:nvPr>
        </p:nvSpPr>
        <p:spPr/>
        <p:txBody>
          <a:bodyPr/>
          <a:lstStyle/>
          <a:p>
            <a:fld id="{230855CA-358B-4535-A9B8-D9EFF994AE89}" type="datetimeFigureOut">
              <a:rPr lang="it-IT" smtClean="0"/>
              <a:pPr/>
              <a:t>01/10/2025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A0C3B6D9-391D-4F7E-BAA2-6260D2C5588A}" type="slidenum">
              <a:rPr lang="it-IT" smtClean="0"/>
              <a:pPr/>
              <a:t>‹N›</a:t>
            </a:fld>
            <a:endParaRPr lang="it-IT"/>
          </a:p>
        </p:txBody>
      </p:sp>
      <p:sp>
        <p:nvSpPr>
          <p:cNvPr id="8" name="Titolo 7"/>
          <p:cNvSpPr>
            <a:spLocks noGrp="1"/>
          </p:cNvSpPr>
          <p:nvPr>
            <p:ph type="title"/>
          </p:nvPr>
        </p:nvSpPr>
        <p:spPr/>
        <p:txBody>
          <a:bodyPr rtlCol="0"/>
          <a:lstStyle/>
          <a:p>
            <a:r>
              <a:rPr kumimoji="0" lang="it-IT"/>
              <a:t>Fare clic per modificare lo stile del titolo</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nfronto">
    <p:bg>
      <p:bgRef idx="1003">
        <a:schemeClr val="bg1"/>
      </p:bgRef>
    </p:bg>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8229600" cy="1143000"/>
          </a:xfrm>
        </p:spPr>
        <p:txBody>
          <a:bodyPr anchor="ctr"/>
          <a:lstStyle>
            <a:lvl1pPr>
              <a:defRPr/>
            </a:lvl1pPr>
            <a:extLst/>
          </a:lstStyle>
          <a:p>
            <a:r>
              <a:rPr kumimoji="0" lang="it-IT"/>
              <a:t>Fare clic per modificare lo stile del titolo</a:t>
            </a:r>
            <a:endParaRPr kumimoji="0" lang="en-US"/>
          </a:p>
        </p:txBody>
      </p:sp>
      <p:sp>
        <p:nvSpPr>
          <p:cNvPr id="3" name="Segnaposto testo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it-IT"/>
              <a:t>Fare clic per modificare stili del testo dello schema</a:t>
            </a:r>
          </a:p>
        </p:txBody>
      </p:sp>
      <p:sp>
        <p:nvSpPr>
          <p:cNvPr id="4" name="Segnaposto testo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it-IT"/>
              <a:t>Fare clic per modificare stili del testo dello schema</a:t>
            </a:r>
          </a:p>
        </p:txBody>
      </p:sp>
      <p:sp>
        <p:nvSpPr>
          <p:cNvPr id="5" name="Segnaposto contenuto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it-IT"/>
              <a:t>Fare clic per modificare stili del testo dello schema</a:t>
            </a:r>
          </a:p>
          <a:p>
            <a:pPr lvl="1" eaLnBrk="1" latinLnBrk="0" hangingPunct="1"/>
            <a:r>
              <a:rPr lang="it-IT"/>
              <a:t>Secondo livello</a:t>
            </a:r>
          </a:p>
          <a:p>
            <a:pPr lvl="2" eaLnBrk="1" latinLnBrk="0" hangingPunct="1"/>
            <a:r>
              <a:rPr lang="it-IT"/>
              <a:t>Terzo livello</a:t>
            </a:r>
          </a:p>
          <a:p>
            <a:pPr lvl="3" eaLnBrk="1" latinLnBrk="0" hangingPunct="1"/>
            <a:r>
              <a:rPr lang="it-IT"/>
              <a:t>Quarto livello</a:t>
            </a:r>
          </a:p>
          <a:p>
            <a:pPr lvl="4" eaLnBrk="1" latinLnBrk="0" hangingPunct="1"/>
            <a:r>
              <a:rPr lang="it-IT"/>
              <a:t>Quinto livello</a:t>
            </a:r>
            <a:endParaRPr kumimoji="0" lang="en-US"/>
          </a:p>
        </p:txBody>
      </p:sp>
      <p:sp>
        <p:nvSpPr>
          <p:cNvPr id="6" name="Segnaposto contenuto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it-IT"/>
              <a:t>Fare clic per modificare stili del testo dello schema</a:t>
            </a:r>
          </a:p>
          <a:p>
            <a:pPr lvl="1" eaLnBrk="1" latinLnBrk="0" hangingPunct="1"/>
            <a:r>
              <a:rPr lang="it-IT"/>
              <a:t>Secondo livello</a:t>
            </a:r>
          </a:p>
          <a:p>
            <a:pPr lvl="2" eaLnBrk="1" latinLnBrk="0" hangingPunct="1"/>
            <a:r>
              <a:rPr lang="it-IT"/>
              <a:t>Terzo livello</a:t>
            </a:r>
          </a:p>
          <a:p>
            <a:pPr lvl="3" eaLnBrk="1" latinLnBrk="0" hangingPunct="1"/>
            <a:r>
              <a:rPr lang="it-IT"/>
              <a:t>Quarto livello</a:t>
            </a:r>
          </a:p>
          <a:p>
            <a:pPr lvl="4" eaLnBrk="1" latinLnBrk="0" hangingPunct="1"/>
            <a:r>
              <a:rPr lang="it-IT"/>
              <a:t>Quinto livello</a:t>
            </a:r>
            <a:endParaRPr kumimoji="0" lang="en-US"/>
          </a:p>
        </p:txBody>
      </p:sp>
      <p:sp>
        <p:nvSpPr>
          <p:cNvPr id="7" name="Segnaposto data 6"/>
          <p:cNvSpPr>
            <a:spLocks noGrp="1"/>
          </p:cNvSpPr>
          <p:nvPr>
            <p:ph type="dt" sz="half" idx="10"/>
          </p:nvPr>
        </p:nvSpPr>
        <p:spPr/>
        <p:txBody>
          <a:bodyPr/>
          <a:lstStyle/>
          <a:p>
            <a:fld id="{230855CA-358B-4535-A9B8-D9EFF994AE89}" type="datetimeFigureOut">
              <a:rPr lang="it-IT" smtClean="0"/>
              <a:pPr/>
              <a:t>01/10/2025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A0C3B6D9-391D-4F7E-BAA2-6260D2C5588A}" type="slidenum">
              <a:rPr lang="it-IT" smtClean="0"/>
              <a:pPr/>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bg>
      <p:bgRef idx="1002">
        <a:schemeClr val="bg1"/>
      </p:bgRef>
    </p:bg>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fld id="{230855CA-358B-4535-A9B8-D9EFF994AE89}" type="datetimeFigureOut">
              <a:rPr lang="it-IT" smtClean="0"/>
              <a:pPr/>
              <a:t>01/10/2025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A0C3B6D9-391D-4F7E-BAA2-6260D2C5588A}" type="slidenum">
              <a:rPr lang="it-IT" smtClean="0"/>
              <a:pPr/>
              <a:t>‹N›</a:t>
            </a:fld>
            <a:endParaRPr lang="it-IT"/>
          </a:p>
        </p:txBody>
      </p:sp>
      <p:sp>
        <p:nvSpPr>
          <p:cNvPr id="6" name="Titolo 5"/>
          <p:cNvSpPr>
            <a:spLocks noGrp="1"/>
          </p:cNvSpPr>
          <p:nvPr>
            <p:ph type="title"/>
          </p:nvPr>
        </p:nvSpPr>
        <p:spPr/>
        <p:txBody>
          <a:bodyPr rtlCol="0"/>
          <a:lstStyle/>
          <a:p>
            <a:r>
              <a:rPr kumimoji="0" lang="it-IT"/>
              <a:t>Fare clic per modificare lo stile del titolo</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230855CA-358B-4535-A9B8-D9EFF994AE89}" type="datetimeFigureOut">
              <a:rPr lang="it-IT" smtClean="0"/>
              <a:pPr/>
              <a:t>01/10/2025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A0C3B6D9-391D-4F7E-BAA2-6260D2C5588A}"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bg>
      <p:bgRef idx="1003">
        <a:schemeClr val="bg1"/>
      </p:bgRef>
    </p:bg>
    <p:spTree>
      <p:nvGrpSpPr>
        <p:cNvPr id="1" name=""/>
        <p:cNvGrpSpPr/>
        <p:nvPr/>
      </p:nvGrpSpPr>
      <p:grpSpPr>
        <a:xfrm>
          <a:off x="0" y="0"/>
          <a:ext cx="0" cy="0"/>
          <a:chOff x="0" y="0"/>
          <a:chExt cx="0" cy="0"/>
        </a:xfrm>
      </p:grpSpPr>
      <p:sp>
        <p:nvSpPr>
          <p:cNvPr id="2" name="Titolo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it-IT"/>
              <a:t>Fare clic per modificare lo stile del titolo</a:t>
            </a:r>
            <a:endParaRPr kumimoji="0" lang="en-US"/>
          </a:p>
        </p:txBody>
      </p:sp>
      <p:sp>
        <p:nvSpPr>
          <p:cNvPr id="3" name="Segnaposto testo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it-IT"/>
              <a:t>Fare clic per modificare stili del testo dello schema</a:t>
            </a:r>
          </a:p>
        </p:txBody>
      </p:sp>
      <p:sp>
        <p:nvSpPr>
          <p:cNvPr id="4" name="Segnaposto contenuto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it-IT"/>
              <a:t>Fare clic per modificare stili del testo dello schema</a:t>
            </a:r>
          </a:p>
          <a:p>
            <a:pPr lvl="1" eaLnBrk="1" latinLnBrk="0" hangingPunct="1"/>
            <a:r>
              <a:rPr lang="it-IT"/>
              <a:t>Secondo livello</a:t>
            </a:r>
          </a:p>
          <a:p>
            <a:pPr lvl="2" eaLnBrk="1" latinLnBrk="0" hangingPunct="1"/>
            <a:r>
              <a:rPr lang="it-IT"/>
              <a:t>Terzo livello</a:t>
            </a:r>
          </a:p>
          <a:p>
            <a:pPr lvl="3" eaLnBrk="1" latinLnBrk="0" hangingPunct="1"/>
            <a:r>
              <a:rPr lang="it-IT"/>
              <a:t>Quarto livello</a:t>
            </a:r>
          </a:p>
          <a:p>
            <a:pPr lvl="4" eaLnBrk="1" latinLnBrk="0" hangingPunct="1"/>
            <a:r>
              <a:rPr lang="it-IT"/>
              <a:t>Quinto livello</a:t>
            </a:r>
            <a:endParaRPr kumimoji="0" lang="en-US"/>
          </a:p>
        </p:txBody>
      </p:sp>
      <p:sp>
        <p:nvSpPr>
          <p:cNvPr id="5" name="Segnaposto data 4"/>
          <p:cNvSpPr>
            <a:spLocks noGrp="1"/>
          </p:cNvSpPr>
          <p:nvPr>
            <p:ph type="dt" sz="half" idx="10"/>
          </p:nvPr>
        </p:nvSpPr>
        <p:spPr>
          <a:xfrm>
            <a:off x="6727032" y="6407944"/>
            <a:ext cx="1920240" cy="365760"/>
          </a:xfrm>
        </p:spPr>
        <p:txBody>
          <a:bodyPr/>
          <a:lstStyle/>
          <a:p>
            <a:fld id="{230855CA-358B-4535-A9B8-D9EFF994AE89}" type="datetimeFigureOut">
              <a:rPr lang="it-IT" smtClean="0"/>
              <a:pPr/>
              <a:t>01/10/2025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A0C3B6D9-391D-4F7E-BAA2-6260D2C5588A}" type="slidenum">
              <a:rPr lang="it-IT" smtClean="0"/>
              <a:pPr/>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bg>
      <p:bgRef idx="1002">
        <a:schemeClr val="bg1"/>
      </p:bgRef>
    </p:bg>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it-IT"/>
              <a:t>Fare clic per modificare stili del testo dello schema</a:t>
            </a:r>
          </a:p>
        </p:txBody>
      </p:sp>
      <p:sp>
        <p:nvSpPr>
          <p:cNvPr id="3" name="Segnaposto immagin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it-IT"/>
              <a:t>Fare clic sull'icona per inserire un'immagine</a:t>
            </a:r>
            <a:endParaRPr kumimoji="0" lang="en-US" dirty="0"/>
          </a:p>
        </p:txBody>
      </p:sp>
      <p:sp>
        <p:nvSpPr>
          <p:cNvPr id="5" name="Segnaposto data 4"/>
          <p:cNvSpPr>
            <a:spLocks noGrp="1"/>
          </p:cNvSpPr>
          <p:nvPr>
            <p:ph type="dt" sz="half" idx="10"/>
          </p:nvPr>
        </p:nvSpPr>
        <p:spPr/>
        <p:txBody>
          <a:bodyPr/>
          <a:lstStyle>
            <a:lvl1pPr>
              <a:defRPr>
                <a:solidFill>
                  <a:schemeClr val="tx1"/>
                </a:solidFill>
              </a:defRPr>
            </a:lvl1pPr>
            <a:extLst/>
          </a:lstStyle>
          <a:p>
            <a:fld id="{230855CA-358B-4535-A9B8-D9EFF994AE89}" type="datetimeFigureOut">
              <a:rPr lang="it-IT" smtClean="0"/>
              <a:pPr/>
              <a:t>01/10/2025</a:t>
            </a:fld>
            <a:endParaRPr lang="it-IT"/>
          </a:p>
        </p:txBody>
      </p:sp>
      <p:sp>
        <p:nvSpPr>
          <p:cNvPr id="6" name="Segnaposto piè di pagina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it-IT"/>
          </a:p>
        </p:txBody>
      </p:sp>
      <p:sp>
        <p:nvSpPr>
          <p:cNvPr id="7" name="Segnaposto numero diapositiva 6"/>
          <p:cNvSpPr>
            <a:spLocks noGrp="1"/>
          </p:cNvSpPr>
          <p:nvPr>
            <p:ph type="sldNum" sz="quarter" idx="12"/>
          </p:nvPr>
        </p:nvSpPr>
        <p:spPr/>
        <p:txBody>
          <a:bodyPr/>
          <a:lstStyle>
            <a:lvl1pPr>
              <a:defRPr>
                <a:solidFill>
                  <a:schemeClr val="tx1"/>
                </a:solidFill>
              </a:defRPr>
            </a:lvl1pPr>
            <a:extLst/>
          </a:lstStyle>
          <a:p>
            <a:fld id="{A0C3B6D9-391D-4F7E-BAA2-6260D2C5588A}" type="slidenum">
              <a:rPr lang="it-IT" smtClean="0"/>
              <a:pPr/>
              <a:t>‹N›</a:t>
            </a:fld>
            <a:endParaRPr lang="it-IT"/>
          </a:p>
        </p:txBody>
      </p:sp>
      <p:sp>
        <p:nvSpPr>
          <p:cNvPr id="2" name="Titolo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it-IT"/>
              <a:t>Fare clic per modificare lo stile del titolo</a:t>
            </a:r>
            <a:endParaRPr kumimoji="0" lang="en-US"/>
          </a:p>
        </p:txBody>
      </p:sp>
      <p:sp>
        <p:nvSpPr>
          <p:cNvPr id="8" name="Figura a mano libera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igura a mano libera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Triangolo rettangolo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Connettore 1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Gallone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Gallone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igura a mano libera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igura a mano libera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Triangolo rettangolo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Connettore 1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Segnaposto titolo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it-IT"/>
              <a:t>Fare clic per modificare lo stile del titolo</a:t>
            </a:r>
            <a:endParaRPr kumimoji="0" lang="en-US"/>
          </a:p>
        </p:txBody>
      </p:sp>
      <p:sp>
        <p:nvSpPr>
          <p:cNvPr id="30" name="Segnaposto testo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it-IT"/>
              <a:t>Fare clic per modificare stili del testo dello schema</a:t>
            </a:r>
          </a:p>
          <a:p>
            <a:pPr lvl="1" eaLnBrk="1" latinLnBrk="0" hangingPunct="1"/>
            <a:r>
              <a:rPr kumimoji="0" lang="it-IT"/>
              <a:t>Secondo livello</a:t>
            </a:r>
          </a:p>
          <a:p>
            <a:pPr lvl="2" eaLnBrk="1" latinLnBrk="0" hangingPunct="1"/>
            <a:r>
              <a:rPr kumimoji="0" lang="it-IT"/>
              <a:t>Terzo livello</a:t>
            </a:r>
          </a:p>
          <a:p>
            <a:pPr lvl="3" eaLnBrk="1" latinLnBrk="0" hangingPunct="1"/>
            <a:r>
              <a:rPr kumimoji="0" lang="it-IT"/>
              <a:t>Quarto livello</a:t>
            </a:r>
          </a:p>
          <a:p>
            <a:pPr lvl="4" eaLnBrk="1" latinLnBrk="0" hangingPunct="1"/>
            <a:r>
              <a:rPr kumimoji="0" lang="it-IT"/>
              <a:t>Quinto livello</a:t>
            </a:r>
            <a:endParaRPr kumimoji="0" lang="en-US"/>
          </a:p>
        </p:txBody>
      </p:sp>
      <p:sp>
        <p:nvSpPr>
          <p:cNvPr id="10" name="Segnaposto data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30855CA-358B-4535-A9B8-D9EFF994AE89}" type="datetimeFigureOut">
              <a:rPr lang="it-IT" smtClean="0"/>
              <a:pPr/>
              <a:t>01/10/2025</a:t>
            </a:fld>
            <a:endParaRPr lang="it-IT"/>
          </a:p>
        </p:txBody>
      </p:sp>
      <p:sp>
        <p:nvSpPr>
          <p:cNvPr id="22" name="Segnaposto piè di pagina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it-IT"/>
          </a:p>
        </p:txBody>
      </p:sp>
      <p:sp>
        <p:nvSpPr>
          <p:cNvPr id="18" name="Segnaposto numero diapositiva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0C3B6D9-391D-4F7E-BAA2-6260D2C5588A}"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548680"/>
            <a:ext cx="8229600" cy="1143000"/>
          </a:xfrm>
        </p:spPr>
        <p:txBody>
          <a:bodyPr>
            <a:noAutofit/>
          </a:bodyPr>
          <a:lstStyle/>
          <a:p>
            <a:pPr algn="ctr"/>
            <a:br>
              <a:rPr lang="it-IT" sz="3600" dirty="0"/>
            </a:br>
            <a:r>
              <a:rPr lang="it-IT" sz="3200" dirty="0"/>
              <a:t> </a:t>
            </a:r>
            <a:r>
              <a:rPr lang="it-IT" sz="2400" b="1" dirty="0"/>
              <a:t>L’EDUCAZIONE AMBIENTALE NELLE SCUOLE LOMBARDE PER LA LOTTA ALLO SPRECO ALIMENTARE </a:t>
            </a:r>
            <a:br>
              <a:rPr lang="it-IT" sz="3200" b="1" dirty="0"/>
            </a:br>
            <a:r>
              <a:rPr lang="it-IT" sz="2000" b="1" dirty="0"/>
              <a:t>Incontri formativi presso le Sedi Territoriali Regionali lombarde </a:t>
            </a:r>
            <a:br>
              <a:rPr lang="it-IT" sz="2400" b="1" dirty="0"/>
            </a:br>
            <a:r>
              <a:rPr lang="it-IT" sz="2400" b="1" dirty="0"/>
              <a:t>25 novembre 2015 </a:t>
            </a:r>
            <a:endParaRPr lang="it-IT" sz="3600" dirty="0"/>
          </a:p>
        </p:txBody>
      </p:sp>
      <p:sp>
        <p:nvSpPr>
          <p:cNvPr id="4" name="Rettangolo 3"/>
          <p:cNvSpPr/>
          <p:nvPr/>
        </p:nvSpPr>
        <p:spPr>
          <a:xfrm>
            <a:off x="539552" y="2967334"/>
            <a:ext cx="7776864" cy="2062103"/>
          </a:xfrm>
          <a:prstGeom prst="rect">
            <a:avLst/>
          </a:prstGeom>
        </p:spPr>
        <p:txBody>
          <a:bodyPr wrap="square">
            <a:spAutoFit/>
          </a:bodyPr>
          <a:lstStyle/>
          <a:p>
            <a:pPr algn="ctr">
              <a:buNone/>
            </a:pPr>
            <a:r>
              <a:rPr lang="it-IT" sz="3200" dirty="0"/>
              <a:t>IL RUOLO DELL’ASL (ATS) NELLA LOTTA CONTRO LO SPRECO TRA PRESENTE ED ORIENTAMENTO FUTURO</a:t>
            </a:r>
          </a:p>
        </p:txBody>
      </p:sp>
      <p:sp>
        <p:nvSpPr>
          <p:cNvPr id="6" name="CasellaDiTesto 5"/>
          <p:cNvSpPr txBox="1"/>
          <p:nvPr/>
        </p:nvSpPr>
        <p:spPr>
          <a:xfrm>
            <a:off x="251520" y="5949280"/>
            <a:ext cx="8136904" cy="369332"/>
          </a:xfrm>
          <a:prstGeom prst="rect">
            <a:avLst/>
          </a:prstGeom>
          <a:noFill/>
        </p:spPr>
        <p:txBody>
          <a:bodyPr wrap="square" rtlCol="0">
            <a:spAutoFit/>
          </a:bodyPr>
          <a:lstStyle/>
          <a:p>
            <a:r>
              <a:rPr lang="it-IT" dirty="0"/>
              <a:t>Dr Angelo Ferraroli, </a:t>
            </a:r>
            <a:r>
              <a:rPr lang="it-IT" sz="1200" dirty="0"/>
              <a:t>Responsabile Servizio Igiene degli Alimenti e della Nutrizione</a:t>
            </a:r>
          </a:p>
        </p:txBody>
      </p:sp>
      <p:pic>
        <p:nvPicPr>
          <p:cNvPr id="7" name="Immagine 3" descr="asl_lecco"/>
          <p:cNvPicPr>
            <a:picLocks noChangeAspect="1" noChangeArrowheads="1"/>
          </p:cNvPicPr>
          <p:nvPr/>
        </p:nvPicPr>
        <p:blipFill>
          <a:blip r:embed="rId2" cstate="print"/>
          <a:srcRect/>
          <a:stretch>
            <a:fillRect/>
          </a:stretch>
        </p:blipFill>
        <p:spPr bwMode="auto">
          <a:xfrm>
            <a:off x="7524328" y="5589240"/>
            <a:ext cx="1419225" cy="771525"/>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755576" y="3140968"/>
            <a:ext cx="7772400" cy="1470025"/>
          </a:xfrm>
        </p:spPr>
        <p:txBody>
          <a:bodyPr>
            <a:normAutofit fontScale="90000"/>
          </a:bodyPr>
          <a:lstStyle/>
          <a:p>
            <a:pPr algn="l"/>
            <a:r>
              <a:rPr lang="it-IT" sz="3100" dirty="0"/>
              <a:t>RUOLO DELL’ASL (</a:t>
            </a:r>
            <a:r>
              <a:rPr lang="it-IT" sz="3600" dirty="0"/>
              <a:t>ATS</a:t>
            </a:r>
            <a:r>
              <a:rPr lang="it-IT" sz="3100" dirty="0"/>
              <a:t>) NELLA LOTTA CONTRO LO SPRECO ALIMENTARE</a:t>
            </a:r>
            <a:br>
              <a:rPr lang="it-IT" sz="3100" dirty="0"/>
            </a:br>
            <a:br>
              <a:rPr lang="it-IT" sz="3100" dirty="0"/>
            </a:br>
            <a:r>
              <a:rPr lang="it-IT" sz="3100" dirty="0"/>
              <a:t>Vigilanza nutrizionale: verifica dell’idoneità </a:t>
            </a:r>
            <a:br>
              <a:rPr lang="it-IT" sz="3100" dirty="0"/>
            </a:br>
            <a:r>
              <a:rPr lang="it-IT" sz="3100" dirty="0"/>
              <a:t>nutrizionale dei pasti serviti nelle refezioni scolastiche </a:t>
            </a:r>
            <a:br>
              <a:rPr lang="it-IT" sz="3100" dirty="0"/>
            </a:br>
            <a:br>
              <a:rPr lang="it-IT" sz="3100" dirty="0"/>
            </a:br>
            <a:r>
              <a:rPr lang="it-IT" sz="3100" dirty="0"/>
              <a:t>Educazione alimentare: promuovere </a:t>
            </a:r>
            <a:br>
              <a:rPr lang="it-IT" sz="3100" dirty="0"/>
            </a:br>
            <a:r>
              <a:rPr lang="it-IT" sz="3100" dirty="0"/>
              <a:t>comportamenti alimentari salutari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683568" y="620688"/>
            <a:ext cx="7920880" cy="3600986"/>
          </a:xfrm>
          <a:prstGeom prst="rect">
            <a:avLst/>
          </a:prstGeom>
        </p:spPr>
        <p:txBody>
          <a:bodyPr wrap="square">
            <a:spAutoFit/>
          </a:bodyPr>
          <a:lstStyle/>
          <a:p>
            <a:r>
              <a:rPr lang="it-IT" sz="3200" b="1" dirty="0"/>
              <a:t>E’ necessaria un’azione condivisa che coinvolga tutti gli </a:t>
            </a:r>
            <a:r>
              <a:rPr lang="it-IT" sz="3200" b="1" dirty="0" err="1"/>
              <a:t>stakeholder</a:t>
            </a:r>
            <a:r>
              <a:rPr lang="it-IT" sz="3200" b="1" dirty="0"/>
              <a:t>: ASL (ATS), scuola, territorio, ONLUS, ditte di ristorazione, genitori. </a:t>
            </a:r>
          </a:p>
          <a:p>
            <a:endParaRPr lang="it-IT" sz="3600" dirty="0"/>
          </a:p>
          <a:p>
            <a:r>
              <a:rPr lang="it-IT" sz="3200" dirty="0"/>
              <a:t>E’ importante agire su terreni fertili al cambiamento: età evolutiva.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67544" y="404664"/>
            <a:ext cx="7992888" cy="1077218"/>
          </a:xfrm>
          <a:prstGeom prst="rect">
            <a:avLst/>
          </a:prstGeom>
        </p:spPr>
        <p:txBody>
          <a:bodyPr wrap="square">
            <a:spAutoFit/>
          </a:bodyPr>
          <a:lstStyle/>
          <a:p>
            <a:pPr algn="ctr"/>
            <a:r>
              <a:rPr lang="it-IT" sz="3200" dirty="0"/>
              <a:t>RISTORAZIONE SCOLASTICA NELLA PROVINCIA </a:t>
            </a:r>
            <a:r>
              <a:rPr lang="it-IT" sz="3200" dirty="0" err="1"/>
              <a:t>DI</a:t>
            </a:r>
            <a:r>
              <a:rPr lang="it-IT" sz="3200" dirty="0"/>
              <a:t> LECCO</a:t>
            </a:r>
          </a:p>
        </p:txBody>
      </p:sp>
      <p:graphicFrame>
        <p:nvGraphicFramePr>
          <p:cNvPr id="5" name="Tabella 4"/>
          <p:cNvGraphicFramePr>
            <a:graphicFrameLocks noGrp="1"/>
          </p:cNvGraphicFramePr>
          <p:nvPr/>
        </p:nvGraphicFramePr>
        <p:xfrm>
          <a:off x="611560" y="1772815"/>
          <a:ext cx="7992888" cy="3888432"/>
        </p:xfrm>
        <a:graphic>
          <a:graphicData uri="http://schemas.openxmlformats.org/drawingml/2006/table">
            <a:tbl>
              <a:tblPr/>
              <a:tblGrid>
                <a:gridCol w="3356200">
                  <a:extLst>
                    <a:ext uri="{9D8B030D-6E8A-4147-A177-3AD203B41FA5}">
                      <a16:colId xmlns:a16="http://schemas.microsoft.com/office/drawing/2014/main" val="20000"/>
                    </a:ext>
                  </a:extLst>
                </a:gridCol>
                <a:gridCol w="1670257">
                  <a:extLst>
                    <a:ext uri="{9D8B030D-6E8A-4147-A177-3AD203B41FA5}">
                      <a16:colId xmlns:a16="http://schemas.microsoft.com/office/drawing/2014/main" val="20001"/>
                    </a:ext>
                  </a:extLst>
                </a:gridCol>
                <a:gridCol w="1339469">
                  <a:extLst>
                    <a:ext uri="{9D8B030D-6E8A-4147-A177-3AD203B41FA5}">
                      <a16:colId xmlns:a16="http://schemas.microsoft.com/office/drawing/2014/main" val="20002"/>
                    </a:ext>
                  </a:extLst>
                </a:gridCol>
                <a:gridCol w="1626962">
                  <a:extLst>
                    <a:ext uri="{9D8B030D-6E8A-4147-A177-3AD203B41FA5}">
                      <a16:colId xmlns:a16="http://schemas.microsoft.com/office/drawing/2014/main" val="20003"/>
                    </a:ext>
                  </a:extLst>
                </a:gridCol>
              </a:tblGrid>
              <a:tr h="1769707">
                <a:tc>
                  <a:txBody>
                    <a:bodyPr/>
                    <a:lstStyle/>
                    <a:p>
                      <a:pPr>
                        <a:lnSpc>
                          <a:spcPct val="115000"/>
                        </a:lnSpc>
                        <a:spcAft>
                          <a:spcPts val="0"/>
                        </a:spcAft>
                      </a:pPr>
                      <a:r>
                        <a:rPr lang="it-IT" sz="1800" dirty="0">
                          <a:latin typeface="Calibri"/>
                          <a:ea typeface="Calibri"/>
                          <a:cs typeface="Times New Roman"/>
                        </a:rPr>
                        <a:t>Anno Scolastico</a:t>
                      </a:r>
                    </a:p>
                    <a:p>
                      <a:pPr>
                        <a:lnSpc>
                          <a:spcPct val="115000"/>
                        </a:lnSpc>
                        <a:spcAft>
                          <a:spcPts val="0"/>
                        </a:spcAft>
                      </a:pPr>
                      <a:r>
                        <a:rPr lang="it-IT" sz="1800" dirty="0">
                          <a:latin typeface="Calibri"/>
                          <a:ea typeface="Calibri"/>
                          <a:cs typeface="Times New Roman"/>
                        </a:rPr>
                        <a:t>2014/2015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800" dirty="0">
                          <a:latin typeface="Calibri"/>
                          <a:ea typeface="Calibri"/>
                          <a:cs typeface="Times New Roman"/>
                        </a:rPr>
                        <a:t>Iscritti scuole della provincia di LC</a:t>
                      </a:r>
                    </a:p>
                    <a:p>
                      <a:pPr algn="ctr">
                        <a:lnSpc>
                          <a:spcPct val="115000"/>
                        </a:lnSpc>
                        <a:spcAft>
                          <a:spcPts val="0"/>
                        </a:spcAft>
                      </a:pPr>
                      <a:r>
                        <a:rPr lang="it-IT" sz="1800" dirty="0">
                          <a:latin typeface="Calibri"/>
                          <a:ea typeface="Calibri"/>
                          <a:cs typeface="Times New Roman"/>
                        </a:rPr>
                        <a:t>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800" dirty="0">
                          <a:latin typeface="Calibri"/>
                          <a:ea typeface="Calibri"/>
                          <a:cs typeface="Times New Roman"/>
                        </a:rPr>
                        <a:t>pasti/</a:t>
                      </a:r>
                      <a:r>
                        <a:rPr lang="it-IT" sz="1800" dirty="0" err="1">
                          <a:latin typeface="Calibri"/>
                          <a:ea typeface="Calibri"/>
                          <a:cs typeface="Times New Roman"/>
                        </a:rPr>
                        <a:t>die</a:t>
                      </a:r>
                      <a:endParaRPr lang="it-IT" sz="1800" dirty="0">
                        <a:latin typeface="Calibri"/>
                        <a:ea typeface="Calibri"/>
                        <a:cs typeface="Times New Roman"/>
                      </a:endParaRPr>
                    </a:p>
                    <a:p>
                      <a:pPr algn="ctr">
                        <a:lnSpc>
                          <a:spcPct val="115000"/>
                        </a:lnSpc>
                        <a:spcAft>
                          <a:spcPts val="0"/>
                        </a:spcAft>
                      </a:pPr>
                      <a:r>
                        <a:rPr lang="it-IT" sz="1800" dirty="0">
                          <a:latin typeface="Calibri"/>
                          <a:ea typeface="Calibri"/>
                          <a:cs typeface="Times New Roman"/>
                        </a:rPr>
                        <a:t>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800" dirty="0">
                          <a:latin typeface="Calibri"/>
                          <a:ea typeface="Calibri"/>
                          <a:cs typeface="Times New Roman"/>
                        </a:rPr>
                        <a:t>bambini frequentanti</a:t>
                      </a:r>
                    </a:p>
                    <a:p>
                      <a:pPr algn="ctr">
                        <a:lnSpc>
                          <a:spcPct val="115000"/>
                        </a:lnSpc>
                        <a:spcAft>
                          <a:spcPts val="0"/>
                        </a:spcAft>
                      </a:pPr>
                      <a:r>
                        <a:rPr lang="it-IT" sz="1800" dirty="0">
                          <a:latin typeface="Calibri"/>
                          <a:ea typeface="Calibri"/>
                          <a:cs typeface="Times New Roman"/>
                        </a:rPr>
                        <a:t>ristorazione scolastica</a:t>
                      </a:r>
                    </a:p>
                    <a:p>
                      <a:pPr algn="ctr">
                        <a:lnSpc>
                          <a:spcPct val="115000"/>
                        </a:lnSpc>
                        <a:spcAft>
                          <a:spcPts val="0"/>
                        </a:spcAft>
                      </a:pPr>
                      <a:r>
                        <a:rPr lang="it-IT" sz="1800" dirty="0">
                          <a:latin typeface="Calibri"/>
                          <a:ea typeface="Calibri"/>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73741">
                <a:tc>
                  <a:txBody>
                    <a:bodyPr/>
                    <a:lstStyle/>
                    <a:p>
                      <a:pPr>
                        <a:lnSpc>
                          <a:spcPct val="115000"/>
                        </a:lnSpc>
                        <a:spcAft>
                          <a:spcPts val="0"/>
                        </a:spcAft>
                      </a:pPr>
                      <a:r>
                        <a:rPr lang="it-IT" sz="2000">
                          <a:latin typeface="Calibri"/>
                          <a:ea typeface="Calibri"/>
                          <a:cs typeface="Times New Roman"/>
                        </a:rPr>
                        <a:t>Scuola Infanzia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a:latin typeface="Calibri"/>
                          <a:ea typeface="Calibri"/>
                          <a:cs typeface="Times New Roman"/>
                        </a:rPr>
                        <a:t>9852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a:latin typeface="Arial"/>
                          <a:ea typeface="Calibri"/>
                          <a:cs typeface="Times New Roman"/>
                        </a:rPr>
                        <a:t>9852</a:t>
                      </a:r>
                      <a:endParaRPr lang="it-IT" sz="20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dirty="0">
                          <a:latin typeface="Calibri"/>
                          <a:ea typeface="Calibri"/>
                          <a:cs typeface="Times New Roman"/>
                        </a:rPr>
                        <a:t>100%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3741">
                <a:tc>
                  <a:txBody>
                    <a:bodyPr/>
                    <a:lstStyle/>
                    <a:p>
                      <a:pPr>
                        <a:lnSpc>
                          <a:spcPct val="115000"/>
                        </a:lnSpc>
                        <a:spcAft>
                          <a:spcPts val="0"/>
                        </a:spcAft>
                      </a:pPr>
                      <a:r>
                        <a:rPr lang="it-IT" sz="2000">
                          <a:latin typeface="Calibri"/>
                          <a:ea typeface="Calibri"/>
                          <a:cs typeface="Times New Roman"/>
                        </a:rPr>
                        <a:t>Scuola Primaria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a:latin typeface="Calibri"/>
                          <a:ea typeface="Calibri"/>
                          <a:cs typeface="Times New Roman"/>
                        </a:rPr>
                        <a:t>16270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a:latin typeface="Arial"/>
                          <a:ea typeface="Calibri"/>
                          <a:cs typeface="Times New Roman"/>
                        </a:rPr>
                        <a:t>12241</a:t>
                      </a:r>
                      <a:endParaRPr lang="it-IT" sz="20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dirty="0">
                          <a:latin typeface="Calibri"/>
                          <a:ea typeface="Calibri"/>
                          <a:cs typeface="Times New Roman"/>
                        </a:rPr>
                        <a:t>75,2%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73741">
                <a:tc>
                  <a:txBody>
                    <a:bodyPr/>
                    <a:lstStyle/>
                    <a:p>
                      <a:pPr>
                        <a:lnSpc>
                          <a:spcPct val="115000"/>
                        </a:lnSpc>
                        <a:spcAft>
                          <a:spcPts val="0"/>
                        </a:spcAft>
                      </a:pPr>
                      <a:r>
                        <a:rPr lang="it-IT" sz="2000">
                          <a:latin typeface="Calibri"/>
                          <a:ea typeface="Calibri"/>
                          <a:cs typeface="Times New Roman"/>
                        </a:rPr>
                        <a:t>Scuola Secondaria di 1° grado</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a:latin typeface="Calibri"/>
                          <a:ea typeface="Calibri"/>
                          <a:cs typeface="Times New Roman"/>
                        </a:rPr>
                        <a:t>9666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a:latin typeface="Arial"/>
                          <a:ea typeface="Calibri"/>
                          <a:cs typeface="Times New Roman"/>
                        </a:rPr>
                        <a:t>2811</a:t>
                      </a:r>
                      <a:endParaRPr lang="it-IT" sz="20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dirty="0">
                          <a:latin typeface="Calibri"/>
                          <a:ea typeface="Calibri"/>
                          <a:cs typeface="Times New Roman"/>
                        </a:rPr>
                        <a:t>29,1%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97502">
                <a:tc>
                  <a:txBody>
                    <a:bodyPr/>
                    <a:lstStyle/>
                    <a:p>
                      <a:pPr>
                        <a:lnSpc>
                          <a:spcPct val="115000"/>
                        </a:lnSpc>
                        <a:spcAft>
                          <a:spcPts val="0"/>
                        </a:spcAft>
                      </a:pPr>
                      <a:r>
                        <a:rPr lang="it-IT" sz="1800">
                          <a:latin typeface="Calibri"/>
                          <a:ea typeface="Calibri"/>
                          <a:cs typeface="Times New Roman"/>
                        </a:rPr>
                        <a:t>Totale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b="1" dirty="0">
                          <a:latin typeface="Calibri"/>
                          <a:ea typeface="Calibri"/>
                          <a:cs typeface="Times New Roman"/>
                        </a:rPr>
                        <a:t>35788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b="1" dirty="0">
                          <a:latin typeface="Arial"/>
                          <a:ea typeface="Calibri"/>
                          <a:cs typeface="Times New Roman"/>
                        </a:rPr>
                        <a:t>24904</a:t>
                      </a:r>
                      <a:endParaRPr lang="it-IT" sz="20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b="1" dirty="0">
                          <a:latin typeface="Calibri"/>
                          <a:ea typeface="Calibri"/>
                          <a:cs typeface="Times New Roman"/>
                        </a:rPr>
                        <a:t>69,6%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br>
              <a:rPr lang="it-IT" sz="3600" dirty="0"/>
            </a:br>
            <a:r>
              <a:rPr lang="it-IT" sz="3600" dirty="0"/>
              <a:t>RISTORAZIONE SCOLASTICA NELLA PROVINCIA </a:t>
            </a:r>
            <a:r>
              <a:rPr lang="it-IT" sz="3600" dirty="0" err="1"/>
              <a:t>DI</a:t>
            </a:r>
            <a:r>
              <a:rPr lang="it-IT" sz="3600" dirty="0"/>
              <a:t> LECCO</a:t>
            </a:r>
            <a:br>
              <a:rPr lang="it-IT" dirty="0"/>
            </a:br>
            <a:endParaRPr lang="it-IT" dirty="0"/>
          </a:p>
        </p:txBody>
      </p:sp>
      <p:graphicFrame>
        <p:nvGraphicFramePr>
          <p:cNvPr id="5" name="Tabella 4"/>
          <p:cNvGraphicFramePr>
            <a:graphicFrameLocks noGrp="1"/>
          </p:cNvGraphicFramePr>
          <p:nvPr/>
        </p:nvGraphicFramePr>
        <p:xfrm>
          <a:off x="467544" y="1844824"/>
          <a:ext cx="7920880" cy="4536503"/>
        </p:xfrm>
        <a:graphic>
          <a:graphicData uri="http://schemas.openxmlformats.org/drawingml/2006/table">
            <a:tbl>
              <a:tblPr/>
              <a:tblGrid>
                <a:gridCol w="3490309">
                  <a:extLst>
                    <a:ext uri="{9D8B030D-6E8A-4147-A177-3AD203B41FA5}">
                      <a16:colId xmlns:a16="http://schemas.microsoft.com/office/drawing/2014/main" val="20000"/>
                    </a:ext>
                  </a:extLst>
                </a:gridCol>
                <a:gridCol w="1476857">
                  <a:extLst>
                    <a:ext uri="{9D8B030D-6E8A-4147-A177-3AD203B41FA5}">
                      <a16:colId xmlns:a16="http://schemas.microsoft.com/office/drawing/2014/main" val="20001"/>
                    </a:ext>
                  </a:extLst>
                </a:gridCol>
                <a:gridCol w="1476857">
                  <a:extLst>
                    <a:ext uri="{9D8B030D-6E8A-4147-A177-3AD203B41FA5}">
                      <a16:colId xmlns:a16="http://schemas.microsoft.com/office/drawing/2014/main" val="20002"/>
                    </a:ext>
                  </a:extLst>
                </a:gridCol>
                <a:gridCol w="1476857">
                  <a:extLst>
                    <a:ext uri="{9D8B030D-6E8A-4147-A177-3AD203B41FA5}">
                      <a16:colId xmlns:a16="http://schemas.microsoft.com/office/drawing/2014/main" val="20003"/>
                    </a:ext>
                  </a:extLst>
                </a:gridCol>
              </a:tblGrid>
              <a:tr h="519613">
                <a:tc rowSpan="2">
                  <a:txBody>
                    <a:bodyPr/>
                    <a:lstStyle/>
                    <a:p>
                      <a:pPr>
                        <a:lnSpc>
                          <a:spcPct val="115000"/>
                        </a:lnSpc>
                        <a:spcAft>
                          <a:spcPts val="0"/>
                        </a:spcAft>
                      </a:pPr>
                      <a:r>
                        <a:rPr lang="it-IT" sz="1800" dirty="0">
                          <a:latin typeface="Calibri"/>
                          <a:ea typeface="Calibri"/>
                          <a:cs typeface="Times New Roman"/>
                        </a:rPr>
                        <a:t>Ristorazione scolastica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it-IT" sz="1800" dirty="0">
                          <a:latin typeface="Calibri"/>
                          <a:ea typeface="Calibri"/>
                          <a:cs typeface="Times New Roman"/>
                        </a:rPr>
                        <a:t>Pasti/</a:t>
                      </a:r>
                      <a:r>
                        <a:rPr lang="it-IT" sz="1800" dirty="0" err="1">
                          <a:latin typeface="Calibri"/>
                          <a:ea typeface="Calibri"/>
                          <a:cs typeface="Times New Roman"/>
                        </a:rPr>
                        <a:t>die</a:t>
                      </a:r>
                      <a:endParaRPr lang="it-IT"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75000"/>
                      </a:schemeClr>
                    </a:solidFill>
                  </a:tcPr>
                </a:tc>
                <a:tc hMerge="1">
                  <a:txBody>
                    <a:bodyPr/>
                    <a:lstStyle/>
                    <a:p>
                      <a:endParaRPr lang="it-IT"/>
                    </a:p>
                  </a:txBody>
                  <a:tcPr/>
                </a:tc>
                <a:tc>
                  <a:txBody>
                    <a:bodyPr/>
                    <a:lstStyle/>
                    <a:p>
                      <a:pPr algn="ctr">
                        <a:lnSpc>
                          <a:spcPct val="115000"/>
                        </a:lnSpc>
                        <a:spcAft>
                          <a:spcPts val="0"/>
                        </a:spcAft>
                      </a:pPr>
                      <a:r>
                        <a:rPr lang="it-IT" sz="1800" dirty="0">
                          <a:latin typeface="Calibri"/>
                          <a:ea typeface="Calibri"/>
                          <a:cs typeface="Times New Roman"/>
                        </a:rPr>
                        <a:t>%</a:t>
                      </a: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lumMod val="75000"/>
                      </a:schemeClr>
                    </a:solidFill>
                  </a:tcPr>
                </a:tc>
                <a:extLst>
                  <a:ext uri="{0D108BD9-81ED-4DB2-BD59-A6C34878D82A}">
                    <a16:rowId xmlns:a16="http://schemas.microsoft.com/office/drawing/2014/main" val="10000"/>
                  </a:ext>
                </a:extLst>
              </a:tr>
              <a:tr h="1558838">
                <a:tc vMerge="1">
                  <a:txBody>
                    <a:bodyPr/>
                    <a:lstStyle/>
                    <a:p>
                      <a:endParaRPr lang="it-IT"/>
                    </a:p>
                  </a:txBody>
                  <a:tcPr/>
                </a:tc>
                <a:tc>
                  <a:txBody>
                    <a:bodyPr/>
                    <a:lstStyle/>
                    <a:p>
                      <a:pPr algn="ctr">
                        <a:lnSpc>
                          <a:spcPct val="115000"/>
                        </a:lnSpc>
                        <a:spcAft>
                          <a:spcPts val="0"/>
                        </a:spcAft>
                      </a:pPr>
                      <a:r>
                        <a:rPr lang="it-IT" sz="1800" b="1" dirty="0" err="1">
                          <a:latin typeface="Calibri"/>
                          <a:ea typeface="Calibri"/>
                          <a:cs typeface="Times New Roman"/>
                        </a:rPr>
                        <a:t>as</a:t>
                      </a:r>
                      <a:r>
                        <a:rPr lang="it-IT" sz="1800" b="1" dirty="0">
                          <a:latin typeface="Calibri"/>
                          <a:ea typeface="Calibri"/>
                          <a:cs typeface="Times New Roman"/>
                        </a:rPr>
                        <a:t> </a:t>
                      </a:r>
                    </a:p>
                    <a:p>
                      <a:pPr algn="ctr">
                        <a:lnSpc>
                          <a:spcPct val="115000"/>
                        </a:lnSpc>
                        <a:spcAft>
                          <a:spcPts val="0"/>
                        </a:spcAft>
                      </a:pPr>
                      <a:r>
                        <a:rPr lang="it-IT" sz="1800" b="1" dirty="0">
                          <a:latin typeface="Calibri"/>
                          <a:ea typeface="Calibri"/>
                          <a:cs typeface="Times New Roman"/>
                        </a:rPr>
                        <a:t>1999/00</a:t>
                      </a:r>
                    </a:p>
                    <a:p>
                      <a:pPr algn="ctr">
                        <a:lnSpc>
                          <a:spcPct val="115000"/>
                        </a:lnSpc>
                        <a:spcAft>
                          <a:spcPts val="0"/>
                        </a:spcAft>
                      </a:pPr>
                      <a:r>
                        <a:rPr lang="it-IT" sz="1800" b="1" dirty="0">
                          <a:latin typeface="Calibri"/>
                          <a:ea typeface="Calibri"/>
                          <a:cs typeface="Times New Roman"/>
                        </a:rPr>
                        <a:t>N°</a:t>
                      </a: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800" b="1" dirty="0" err="1">
                          <a:latin typeface="Calibri"/>
                          <a:ea typeface="Calibri"/>
                          <a:cs typeface="Times New Roman"/>
                        </a:rPr>
                        <a:t>as</a:t>
                      </a:r>
                      <a:r>
                        <a:rPr lang="it-IT" sz="1800" b="1" dirty="0">
                          <a:latin typeface="Calibri"/>
                          <a:ea typeface="Calibri"/>
                          <a:cs typeface="Times New Roman"/>
                        </a:rPr>
                        <a:t> </a:t>
                      </a:r>
                    </a:p>
                    <a:p>
                      <a:pPr algn="ctr">
                        <a:lnSpc>
                          <a:spcPct val="115000"/>
                        </a:lnSpc>
                        <a:spcAft>
                          <a:spcPts val="0"/>
                        </a:spcAft>
                      </a:pPr>
                      <a:r>
                        <a:rPr lang="it-IT" sz="1800" b="1" dirty="0">
                          <a:latin typeface="Calibri"/>
                          <a:ea typeface="Calibri"/>
                          <a:cs typeface="Times New Roman"/>
                        </a:rPr>
                        <a:t>2014/15</a:t>
                      </a:r>
                    </a:p>
                    <a:p>
                      <a:pPr algn="ctr">
                        <a:lnSpc>
                          <a:spcPct val="115000"/>
                        </a:lnSpc>
                        <a:spcAft>
                          <a:spcPts val="0"/>
                        </a:spcAft>
                      </a:pPr>
                      <a:r>
                        <a:rPr lang="it-IT" sz="1800" b="1" dirty="0">
                          <a:latin typeface="Calibri"/>
                          <a:ea typeface="Calibri"/>
                          <a:cs typeface="Times New Roman"/>
                        </a:rPr>
                        <a:t>N°</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it-IT" sz="1800" b="1" dirty="0">
                        <a:latin typeface="Calibri"/>
                        <a:ea typeface="Calibri"/>
                        <a:cs typeface="Times New Roman"/>
                      </a:endParaRPr>
                    </a:p>
                    <a:p>
                      <a:pPr algn="ctr">
                        <a:lnSpc>
                          <a:spcPct val="115000"/>
                        </a:lnSpc>
                        <a:spcAft>
                          <a:spcPts val="0"/>
                        </a:spcAft>
                      </a:pPr>
                      <a:r>
                        <a:rPr lang="it-IT" sz="1800" b="1" dirty="0">
                          <a:latin typeface="Calibri"/>
                          <a:ea typeface="Calibri"/>
                          <a:cs typeface="Times New Roman"/>
                        </a:rPr>
                        <a:t>Variazione</a:t>
                      </a:r>
                    </a:p>
                    <a:p>
                      <a:pPr algn="ctr">
                        <a:lnSpc>
                          <a:spcPct val="115000"/>
                        </a:lnSpc>
                        <a:spcAft>
                          <a:spcPts val="0"/>
                        </a:spcAft>
                      </a:pPr>
                      <a:r>
                        <a:rPr lang="it-IT" sz="1800" b="1" dirty="0">
                          <a:latin typeface="Calibri"/>
                          <a:ea typeface="Calibri"/>
                          <a:cs typeface="Times New Roman"/>
                        </a:rPr>
                        <a:t>Pasti/</a:t>
                      </a:r>
                      <a:r>
                        <a:rPr lang="it-IT" sz="1800" b="1" dirty="0" err="1">
                          <a:latin typeface="Calibri"/>
                          <a:ea typeface="Calibri"/>
                          <a:cs typeface="Times New Roman"/>
                        </a:rPr>
                        <a:t>die</a:t>
                      </a:r>
                      <a:endParaRPr lang="it-IT" sz="1800" b="1" dirty="0">
                        <a:latin typeface="Calibri"/>
                        <a:ea typeface="Calibri"/>
                        <a:cs typeface="Times New Roman"/>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19613">
                <a:tc>
                  <a:txBody>
                    <a:bodyPr/>
                    <a:lstStyle/>
                    <a:p>
                      <a:pPr>
                        <a:lnSpc>
                          <a:spcPct val="115000"/>
                        </a:lnSpc>
                        <a:spcAft>
                          <a:spcPts val="0"/>
                        </a:spcAft>
                      </a:pPr>
                      <a:r>
                        <a:rPr lang="it-IT" sz="2000" b="1" dirty="0">
                          <a:latin typeface="Calibri"/>
                          <a:ea typeface="Calibri"/>
                          <a:cs typeface="Times New Roman"/>
                        </a:rPr>
                        <a:t>Scuola Infanzia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b="1" dirty="0">
                          <a:latin typeface="Arial"/>
                          <a:ea typeface="Calibri"/>
                          <a:cs typeface="Times New Roman"/>
                        </a:rPr>
                        <a:t>8497</a:t>
                      </a:r>
                      <a:endParaRPr lang="it-IT" sz="20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b="1" dirty="0">
                          <a:latin typeface="Arial"/>
                          <a:ea typeface="Calibri"/>
                          <a:cs typeface="Times New Roman"/>
                        </a:rPr>
                        <a:t>9852</a:t>
                      </a:r>
                      <a:endParaRPr lang="it-IT" sz="20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b="1" dirty="0">
                          <a:latin typeface="Arial"/>
                          <a:ea typeface="Calibri"/>
                          <a:cs typeface="Times New Roman"/>
                        </a:rPr>
                        <a:t>+13,75</a:t>
                      </a:r>
                      <a:endParaRPr lang="it-IT" sz="2000" b="1" dirty="0">
                        <a:latin typeface="Calibri"/>
                        <a:ea typeface="Calibri"/>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19613">
                <a:tc>
                  <a:txBody>
                    <a:bodyPr/>
                    <a:lstStyle/>
                    <a:p>
                      <a:pPr>
                        <a:lnSpc>
                          <a:spcPct val="115000"/>
                        </a:lnSpc>
                        <a:spcAft>
                          <a:spcPts val="0"/>
                        </a:spcAft>
                      </a:pPr>
                      <a:r>
                        <a:rPr lang="it-IT" sz="2000" b="1" dirty="0">
                          <a:latin typeface="Calibri"/>
                          <a:ea typeface="Calibri"/>
                          <a:cs typeface="Times New Roman"/>
                        </a:rPr>
                        <a:t>Scuola Primaria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b="1">
                          <a:latin typeface="Arial"/>
                          <a:ea typeface="Calibri"/>
                          <a:cs typeface="Times New Roman"/>
                        </a:rPr>
                        <a:t>5249</a:t>
                      </a:r>
                      <a:endParaRPr lang="it-IT"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b="1" dirty="0">
                          <a:latin typeface="Arial"/>
                          <a:ea typeface="Calibri"/>
                          <a:cs typeface="Times New Roman"/>
                        </a:rPr>
                        <a:t>12241</a:t>
                      </a:r>
                      <a:endParaRPr lang="it-IT" sz="20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b="1" dirty="0">
                          <a:latin typeface="Arial"/>
                          <a:ea typeface="Calibri"/>
                          <a:cs typeface="Times New Roman"/>
                        </a:rPr>
                        <a:t>+57,12</a:t>
                      </a:r>
                      <a:endParaRPr lang="it-IT" sz="2000" b="1" dirty="0">
                        <a:latin typeface="Calibri"/>
                        <a:ea typeface="Calibri"/>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53785">
                <a:tc>
                  <a:txBody>
                    <a:bodyPr/>
                    <a:lstStyle/>
                    <a:p>
                      <a:pPr>
                        <a:lnSpc>
                          <a:spcPct val="115000"/>
                        </a:lnSpc>
                        <a:spcAft>
                          <a:spcPts val="0"/>
                        </a:spcAft>
                      </a:pPr>
                      <a:r>
                        <a:rPr lang="it-IT" sz="2000" b="1" dirty="0">
                          <a:latin typeface="Calibri"/>
                          <a:ea typeface="Calibri"/>
                          <a:cs typeface="Times New Roman"/>
                        </a:rPr>
                        <a:t>Scuola Secondaria di 1° grado</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b="1">
                          <a:latin typeface="Arial"/>
                          <a:ea typeface="Calibri"/>
                          <a:cs typeface="Times New Roman"/>
                        </a:rPr>
                        <a:t>1814</a:t>
                      </a:r>
                      <a:endParaRPr lang="it-IT"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b="1">
                          <a:latin typeface="Arial"/>
                          <a:ea typeface="Calibri"/>
                          <a:cs typeface="Times New Roman"/>
                        </a:rPr>
                        <a:t>2811</a:t>
                      </a:r>
                      <a:endParaRPr lang="it-IT"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600" b="1" dirty="0">
                          <a:latin typeface="Arial"/>
                          <a:ea typeface="Calibri"/>
                          <a:cs typeface="Times New Roman"/>
                        </a:rPr>
                        <a:t>+35,47</a:t>
                      </a:r>
                      <a:endParaRPr lang="it-IT" sz="2000" b="1" dirty="0">
                        <a:latin typeface="Calibri"/>
                        <a:ea typeface="Calibri"/>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65041">
                <a:tc>
                  <a:txBody>
                    <a:bodyPr/>
                    <a:lstStyle/>
                    <a:p>
                      <a:pPr>
                        <a:lnSpc>
                          <a:spcPct val="115000"/>
                        </a:lnSpc>
                        <a:spcAft>
                          <a:spcPts val="0"/>
                        </a:spcAft>
                      </a:pPr>
                      <a:r>
                        <a:rPr lang="it-IT" sz="2000" b="1" dirty="0">
                          <a:latin typeface="Calibri"/>
                          <a:ea typeface="Calibri"/>
                          <a:cs typeface="Times New Roman"/>
                        </a:rPr>
                        <a:t>Totale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800" b="1" dirty="0">
                          <a:latin typeface="Arial"/>
                          <a:ea typeface="Calibri"/>
                          <a:cs typeface="Times New Roman"/>
                        </a:rPr>
                        <a:t>15560</a:t>
                      </a:r>
                      <a:endParaRPr lang="it-IT" sz="24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800" b="1">
                          <a:latin typeface="Arial"/>
                          <a:ea typeface="Calibri"/>
                          <a:cs typeface="Times New Roman"/>
                        </a:rPr>
                        <a:t>24904</a:t>
                      </a:r>
                      <a:endParaRPr lang="it-IT" sz="24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1800" b="1" dirty="0">
                          <a:latin typeface="Arial"/>
                          <a:ea typeface="Calibri"/>
                          <a:cs typeface="Times New Roman"/>
                        </a:rPr>
                        <a:t>+37,52</a:t>
                      </a:r>
                      <a:endParaRPr lang="it-IT" sz="2400" b="1" dirty="0">
                        <a:latin typeface="Calibri"/>
                        <a:ea typeface="Calibri"/>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683568" y="476672"/>
            <a:ext cx="8136904" cy="4339650"/>
          </a:xfrm>
          <a:prstGeom prst="rect">
            <a:avLst/>
          </a:prstGeom>
        </p:spPr>
        <p:txBody>
          <a:bodyPr wrap="square">
            <a:spAutoFit/>
          </a:bodyPr>
          <a:lstStyle/>
          <a:p>
            <a:endParaRPr lang="it-IT" sz="2400" dirty="0"/>
          </a:p>
          <a:p>
            <a:r>
              <a:rPr lang="it-IT" sz="2800" dirty="0"/>
              <a:t>RUOLO DELL’ASL NELLA RISTORAZIONE SCOLASTICA </a:t>
            </a:r>
          </a:p>
          <a:p>
            <a:r>
              <a:rPr lang="it-IT" sz="2800" dirty="0"/>
              <a:t>Le attività di educazione alimentare suggerite da sempre come strumenti utili a far comprendere appieno agli alunni il tema della corretta alimentazione e della sostenibilità ambientale, </a:t>
            </a:r>
            <a:r>
              <a:rPr lang="it-IT" sz="2800" b="1" dirty="0"/>
              <a:t>hanno purtroppo scarsa ricaduta sul fenomeno dello spreco alimentare nelle mense scolastiche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endParaRPr lang="it-IT" dirty="0"/>
          </a:p>
          <a:p>
            <a:r>
              <a:rPr lang="it-IT" dirty="0"/>
              <a:t>Miglioramento del menù verso un maggior gradimento e quindi minori avanzi </a:t>
            </a:r>
          </a:p>
          <a:p>
            <a:r>
              <a:rPr lang="it-IT" dirty="0"/>
              <a:t>Rispetto delle grammature previste nella </a:t>
            </a:r>
            <a:r>
              <a:rPr lang="it-IT" dirty="0" err="1"/>
              <a:t>porzionatura</a:t>
            </a:r>
            <a:r>
              <a:rPr lang="it-IT" dirty="0"/>
              <a:t> </a:t>
            </a:r>
          </a:p>
          <a:p>
            <a:r>
              <a:rPr lang="it-IT" dirty="0"/>
              <a:t>Valutazione dello scarto </a:t>
            </a:r>
          </a:p>
          <a:p>
            <a:r>
              <a:rPr lang="it-IT" dirty="0"/>
              <a:t>Progetti di educazione al gusto ed al consumo</a:t>
            </a:r>
          </a:p>
          <a:p>
            <a:endParaRPr lang="it-IT" dirty="0"/>
          </a:p>
        </p:txBody>
      </p:sp>
      <p:sp>
        <p:nvSpPr>
          <p:cNvPr id="2" name="Titolo 1"/>
          <p:cNvSpPr>
            <a:spLocks noGrp="1"/>
          </p:cNvSpPr>
          <p:nvPr>
            <p:ph type="title"/>
          </p:nvPr>
        </p:nvSpPr>
        <p:spPr/>
        <p:txBody>
          <a:bodyPr>
            <a:noAutofit/>
          </a:bodyPr>
          <a:lstStyle/>
          <a:p>
            <a:r>
              <a:rPr lang="it-IT" sz="3200" b="1" dirty="0"/>
              <a:t>COME RIDURRE LO SPRECO NELLA RISTORAZIONE COLLETTIVA </a:t>
            </a:r>
            <a:br>
              <a:rPr lang="it-IT" sz="3200" b="1" dirty="0"/>
            </a:br>
            <a:endParaRPr lang="it-IT" sz="3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2564904"/>
            <a:ext cx="8229600" cy="1143000"/>
          </a:xfrm>
        </p:spPr>
        <p:txBody>
          <a:bodyPr>
            <a:normAutofit fontScale="90000"/>
          </a:bodyPr>
          <a:lstStyle/>
          <a:p>
            <a:pPr algn="ctr"/>
            <a:r>
              <a:rPr lang="it-IT" dirty="0"/>
              <a:t>Grazie per l’attenzione</a:t>
            </a:r>
            <a:br>
              <a:rPr lang="it-IT" dirty="0"/>
            </a:br>
            <a:endParaRPr lang="it-IT"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683568" y="764704"/>
            <a:ext cx="7488832" cy="4893647"/>
          </a:xfrm>
          <a:prstGeom prst="rect">
            <a:avLst/>
          </a:prstGeom>
        </p:spPr>
        <p:txBody>
          <a:bodyPr wrap="square">
            <a:spAutoFit/>
          </a:bodyPr>
          <a:lstStyle/>
          <a:p>
            <a:endParaRPr lang="it-IT" sz="2400" dirty="0"/>
          </a:p>
          <a:p>
            <a:r>
              <a:rPr lang="it-IT" sz="2400" b="1" dirty="0"/>
              <a:t>SPRECO ALIMENTARE (RISOLUZIONE Parlamento europeo 30 novembre 2012) </a:t>
            </a:r>
          </a:p>
          <a:p>
            <a:r>
              <a:rPr lang="it-IT" sz="2400" dirty="0"/>
              <a:t>- L’insieme dei prodotti alimentari scartati dalla catena agroalimentare per ragioni economiche o estetiche oppure prossimi alla scadenza di consumo, ma ancora perfettamente commestibili potenzialmente destinabili al consumo umano e che ,in assenza di un possibile uso alternativo, sono destinati ad essere smaltiti ed eliminati producendo conseguenze negative dal punto di vista ambientale, costi economici e mancati guadagni alle imprese-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endParaRPr lang="it-IT" dirty="0"/>
          </a:p>
          <a:p>
            <a:r>
              <a:rPr lang="it-IT" dirty="0"/>
              <a:t>Sempre nella direttiva Parlamento Europeo 30 Novembre 2012 si incoraggiano “ </a:t>
            </a:r>
            <a:r>
              <a:rPr lang="it-IT" b="1" dirty="0"/>
              <a:t>le istituzioni pubbliche e di volontariato a raccogliere e ridistribuire ai bisognosi derrate alimentari inutilizzate ma ancora commestibili, come misura aggiuntiva e non sostituiva rispetto agli attuali sistemi di tutela sociale” </a:t>
            </a:r>
            <a:endParaRPr lang="it-IT" dirty="0"/>
          </a:p>
        </p:txBody>
      </p:sp>
      <p:sp>
        <p:nvSpPr>
          <p:cNvPr id="4" name="Titolo 3"/>
          <p:cNvSpPr>
            <a:spLocks noGrp="1"/>
          </p:cNvSpPr>
          <p:nvPr>
            <p:ph type="title"/>
          </p:nvPr>
        </p:nvSpPr>
        <p:spPr/>
        <p:txBody>
          <a:bodyPr/>
          <a:lstStyle/>
          <a:p>
            <a:endParaRPr lang="it-IT"/>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endParaRPr lang="it-IT" dirty="0"/>
          </a:p>
          <a:p>
            <a:endParaRPr lang="it-IT" dirty="0"/>
          </a:p>
          <a:p>
            <a:r>
              <a:rPr lang="it-IT" dirty="0"/>
              <a:t>equipara al consumatore finale le organizzazioni di volontariato che raccolgono e distribuiscono il cibo ai poveri. Non si rinuncia alla tutela della salute delle persone in stato di bisogno, bensì si affidano alle organizzazioni anche il compito di garantire la sicurezza alimentare.</a:t>
            </a:r>
          </a:p>
        </p:txBody>
      </p:sp>
      <p:sp>
        <p:nvSpPr>
          <p:cNvPr id="2" name="Titolo 1"/>
          <p:cNvSpPr>
            <a:spLocks noGrp="1"/>
          </p:cNvSpPr>
          <p:nvPr>
            <p:ph type="title"/>
          </p:nvPr>
        </p:nvSpPr>
        <p:spPr>
          <a:xfrm>
            <a:off x="467544" y="620688"/>
            <a:ext cx="8229600" cy="1143000"/>
          </a:xfrm>
        </p:spPr>
        <p:txBody>
          <a:bodyPr>
            <a:noAutofit/>
          </a:bodyPr>
          <a:lstStyle/>
          <a:p>
            <a:r>
              <a:rPr lang="it-IT" sz="3200" b="1" dirty="0"/>
              <a:t>Legge n.155 del 16 giugno 2003 </a:t>
            </a:r>
            <a:br>
              <a:rPr lang="it-IT" sz="3200" b="1" dirty="0"/>
            </a:br>
            <a:r>
              <a:rPr lang="it-IT" sz="3200" b="1" dirty="0"/>
              <a:t>(del Buon Samaritano) </a:t>
            </a:r>
            <a:br>
              <a:rPr lang="it-IT" sz="3200" b="1" dirty="0"/>
            </a:br>
            <a:endParaRPr lang="it-IT"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1481328"/>
            <a:ext cx="8363272" cy="4525963"/>
          </a:xfrm>
        </p:spPr>
        <p:txBody>
          <a:bodyPr>
            <a:normAutofit fontScale="92500" lnSpcReduction="10000"/>
          </a:bodyPr>
          <a:lstStyle/>
          <a:p>
            <a:endParaRPr lang="it-IT" dirty="0"/>
          </a:p>
          <a:p>
            <a:endParaRPr lang="it-IT" dirty="0"/>
          </a:p>
          <a:p>
            <a:r>
              <a:rPr lang="it-IT" dirty="0"/>
              <a:t>Le Onlus che forniscono alimenti agli indigenti e gli operatori del settore alimentare che donano detti alimenti alle Onlus devono garantire uno corretto stato di conservazione,trasporto,deposito e utilizzo ciascuno per la parte di competenza. </a:t>
            </a:r>
          </a:p>
          <a:p>
            <a:r>
              <a:rPr lang="it-IT" dirty="0"/>
              <a:t>Obiettivo raggiunto anche attraverso predisposizione di manuali di corretta prassi operativa come previsto dal </a:t>
            </a:r>
            <a:r>
              <a:rPr lang="it-IT" b="1" dirty="0" err="1"/>
              <a:t>REG.CE</a:t>
            </a:r>
            <a:r>
              <a:rPr lang="it-IT" b="1" dirty="0"/>
              <a:t> 882/2004 </a:t>
            </a:r>
          </a:p>
          <a:p>
            <a:r>
              <a:rPr lang="it-IT" dirty="0"/>
              <a:t>(HACCP, </a:t>
            </a:r>
            <a:r>
              <a:rPr lang="it-IT" dirty="0" err="1"/>
              <a:t>rintracciabilita’</a:t>
            </a:r>
            <a:r>
              <a:rPr lang="it-IT" dirty="0"/>
              <a:t>, informazione e tutela dei consumatori)</a:t>
            </a:r>
          </a:p>
        </p:txBody>
      </p:sp>
      <p:sp>
        <p:nvSpPr>
          <p:cNvPr id="2" name="Titolo 1"/>
          <p:cNvSpPr>
            <a:spLocks noGrp="1"/>
          </p:cNvSpPr>
          <p:nvPr>
            <p:ph type="title"/>
          </p:nvPr>
        </p:nvSpPr>
        <p:spPr>
          <a:xfrm>
            <a:off x="467544" y="908720"/>
            <a:ext cx="8229600" cy="1143000"/>
          </a:xfrm>
        </p:spPr>
        <p:txBody>
          <a:bodyPr>
            <a:normAutofit fontScale="90000"/>
          </a:bodyPr>
          <a:lstStyle/>
          <a:p>
            <a:r>
              <a:rPr lang="it-IT" b="1" dirty="0"/>
              <a:t>Legge Stabilità 147/2013 art.1 commi 236, 237,238 </a:t>
            </a:r>
            <a:br>
              <a:rPr lang="it-IT" b="1" dirty="0"/>
            </a:br>
            <a:endParaRPr lang="it-IT"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l="9964" t="19092" r="17129" b="6131"/>
          <a:stretch>
            <a:fillRect/>
          </a:stretch>
        </p:blipFill>
        <p:spPr bwMode="auto">
          <a:xfrm>
            <a:off x="539551" y="332656"/>
            <a:ext cx="8362529" cy="4824536"/>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683568" y="548680"/>
            <a:ext cx="7848872" cy="4893647"/>
          </a:xfrm>
          <a:prstGeom prst="rect">
            <a:avLst/>
          </a:prstGeom>
          <a:noFill/>
        </p:spPr>
        <p:txBody>
          <a:bodyPr wrap="square" rtlCol="0">
            <a:spAutoFit/>
          </a:bodyPr>
          <a:lstStyle/>
          <a:p>
            <a:endParaRPr lang="it-IT" sz="2400" dirty="0"/>
          </a:p>
          <a:p>
            <a:r>
              <a:rPr lang="it-IT" sz="2400" dirty="0"/>
              <a:t>Art. 2 (Definizioni)</a:t>
            </a:r>
          </a:p>
          <a:p>
            <a:endParaRPr lang="it-IT" sz="2400" dirty="0"/>
          </a:p>
          <a:p>
            <a:r>
              <a:rPr lang="it-IT" sz="2400" dirty="0" err="1"/>
              <a:t>………………</a:t>
            </a:r>
            <a:r>
              <a:rPr lang="it-IT" sz="2400" dirty="0"/>
              <a:t>.</a:t>
            </a:r>
          </a:p>
          <a:p>
            <a:r>
              <a:rPr lang="it-IT" sz="2400" dirty="0"/>
              <a:t>2. Ai fini della presente legge si intende per:</a:t>
            </a:r>
          </a:p>
          <a:p>
            <a:r>
              <a:rPr lang="it-IT" sz="2400" dirty="0"/>
              <a:t>a) Spreco alimentare, il determinarsi di pratiche dettate da leggi e normative, regolamenti, abitudini, logiche produttive, commerciali o organizzative, che generino eccedenze alimentari ancora utilizzabili per il consumo umano, per l’alimentazione animale o  destinabili ad usi alternativi quali la produzione di beni o energia ma che diventano rifiuti alimentari</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683568" y="548680"/>
            <a:ext cx="7848872" cy="4585871"/>
          </a:xfrm>
          <a:prstGeom prst="rect">
            <a:avLst/>
          </a:prstGeom>
          <a:noFill/>
        </p:spPr>
        <p:txBody>
          <a:bodyPr wrap="square" rtlCol="0">
            <a:spAutoFit/>
          </a:bodyPr>
          <a:lstStyle/>
          <a:p>
            <a:endParaRPr lang="it-IT" sz="2400" dirty="0"/>
          </a:p>
          <a:p>
            <a:r>
              <a:rPr lang="it-IT" sz="2400" dirty="0"/>
              <a:t>Art. 4 (Contrasto allo spreco alimentare)</a:t>
            </a:r>
          </a:p>
          <a:p>
            <a:endParaRPr lang="it-IT" sz="2400" dirty="0"/>
          </a:p>
          <a:p>
            <a:r>
              <a:rPr lang="it-IT" sz="2400" dirty="0" err="1"/>
              <a:t>………………</a:t>
            </a:r>
            <a:r>
              <a:rPr lang="it-IT" sz="2400" dirty="0"/>
              <a:t>.</a:t>
            </a:r>
          </a:p>
          <a:p>
            <a:r>
              <a:rPr lang="it-IT" sz="2400" dirty="0"/>
              <a:t>2. Regione Lombardia promuove la riduzione progressiva degli sprechi alimentari mediante la sensibilizzazione e la formazione degli addetti pubblici e privati, sia dei donatori di alimenti sia dei soggetti beneficiari, la cui attività implichi la gestione di eccedenze alimentari, anche in collaborazione con le  Aziende di Tutela della Salute (</a:t>
            </a:r>
            <a:r>
              <a:rPr lang="it-IT" sz="2800" b="1" dirty="0"/>
              <a:t>ATS</a:t>
            </a:r>
            <a:r>
              <a:rPr lang="it-IT" sz="2400" dirty="0"/>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endParaRPr lang="it-IT" dirty="0"/>
          </a:p>
          <a:p>
            <a:r>
              <a:rPr lang="it-IT" dirty="0"/>
              <a:t>Le responsabilità per i rifiuti alimentari sono da imputarsi a: </a:t>
            </a:r>
          </a:p>
          <a:p>
            <a:pPr lvl="1"/>
            <a:r>
              <a:rPr lang="it-IT" dirty="0"/>
              <a:t>famiglie: 42%</a:t>
            </a:r>
          </a:p>
          <a:p>
            <a:pPr lvl="1"/>
            <a:r>
              <a:rPr lang="it-IT" dirty="0"/>
              <a:t>produttori: 39% </a:t>
            </a:r>
          </a:p>
          <a:p>
            <a:pPr lvl="1"/>
            <a:r>
              <a:rPr lang="it-IT" dirty="0"/>
              <a:t>rivenditori: 5% </a:t>
            </a:r>
          </a:p>
          <a:p>
            <a:pPr lvl="1"/>
            <a:r>
              <a:rPr lang="it-IT" dirty="0"/>
              <a:t>settore della ristorazione: 14%. </a:t>
            </a:r>
          </a:p>
          <a:p>
            <a:endParaRPr lang="it-IT" dirty="0"/>
          </a:p>
          <a:p>
            <a:r>
              <a:rPr lang="it-IT" dirty="0"/>
              <a:t>(</a:t>
            </a:r>
            <a:r>
              <a:rPr lang="it-IT" sz="2400" dirty="0"/>
              <a:t>Fonte: Commissione europea)</a:t>
            </a:r>
            <a:endParaRPr lang="it-IT" dirty="0"/>
          </a:p>
        </p:txBody>
      </p:sp>
      <p:sp>
        <p:nvSpPr>
          <p:cNvPr id="2" name="Titolo 1"/>
          <p:cNvSpPr>
            <a:spLocks noGrp="1"/>
          </p:cNvSpPr>
          <p:nvPr>
            <p:ph type="title"/>
          </p:nvPr>
        </p:nvSpPr>
        <p:spPr/>
        <p:txBody>
          <a:bodyPr>
            <a:noAutofit/>
          </a:bodyPr>
          <a:lstStyle/>
          <a:p>
            <a:pPr algn="ctr"/>
            <a:r>
              <a:rPr lang="it-IT" sz="3200" b="1" dirty="0"/>
              <a:t>DOVE SI SPRECA IL CIBO </a:t>
            </a:r>
            <a:br>
              <a:rPr lang="it-IT" sz="3200" b="1" dirty="0"/>
            </a:br>
            <a:endParaRPr lang="it-IT"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iale">
  <a:themeElements>
    <a:clrScheme name="Vial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Vial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Vial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2432</TotalTime>
  <Words>760</Words>
  <Application>Microsoft Office PowerPoint</Application>
  <PresentationFormat>Presentazione su schermo (4:3)</PresentationFormat>
  <Paragraphs>107</Paragraphs>
  <Slides>16</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16</vt:i4>
      </vt:variant>
    </vt:vector>
  </HeadingPairs>
  <TitlesOfParts>
    <vt:vector size="23" baseType="lpstr">
      <vt:lpstr>Arial</vt:lpstr>
      <vt:lpstr>Calibri</vt:lpstr>
      <vt:lpstr>Lucida Sans Unicode</vt:lpstr>
      <vt:lpstr>Verdana</vt:lpstr>
      <vt:lpstr>Wingdings 2</vt:lpstr>
      <vt:lpstr>Wingdings 3</vt:lpstr>
      <vt:lpstr>Viale</vt:lpstr>
      <vt:lpstr>  L’EDUCAZIONE AMBIENTALE NELLE SCUOLE LOMBARDE PER LA LOTTA ALLO SPRECO ALIMENTARE  Incontri formativi presso le Sedi Territoriali Regionali lombarde  25 novembre 2015 </vt:lpstr>
      <vt:lpstr>Presentazione standard di PowerPoint</vt:lpstr>
      <vt:lpstr>Presentazione standard di PowerPoint</vt:lpstr>
      <vt:lpstr>Legge n.155 del 16 giugno 2003  (del Buon Samaritano)  </vt:lpstr>
      <vt:lpstr>Legge Stabilità 147/2013 art.1 commi 236, 237,238  </vt:lpstr>
      <vt:lpstr>Presentazione standard di PowerPoint</vt:lpstr>
      <vt:lpstr>Presentazione standard di PowerPoint</vt:lpstr>
      <vt:lpstr>Presentazione standard di PowerPoint</vt:lpstr>
      <vt:lpstr>DOVE SI SPRECA IL CIBO  </vt:lpstr>
      <vt:lpstr>RUOLO DELL’ASL (ATS) NELLA LOTTA CONTRO LO SPRECO ALIMENTARE  Vigilanza nutrizionale: verifica dell’idoneità  nutrizionale dei pasti serviti nelle refezioni scolastiche   Educazione alimentare: promuovere  comportamenti alimentari salutari </vt:lpstr>
      <vt:lpstr>Presentazione standard di PowerPoint</vt:lpstr>
      <vt:lpstr>Presentazione standard di PowerPoint</vt:lpstr>
      <vt:lpstr> RISTORAZIONE SCOLASTICA NELLA PROVINCIA DI LECCO </vt:lpstr>
      <vt:lpstr>Presentazione standard di PowerPoint</vt:lpstr>
      <vt:lpstr>COME RIDURRE LO SPRECO NELLA RISTORAZIONE COLLETTIVA  </vt:lpstr>
      <vt:lpstr>Grazie per l’attenzione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ferraroli</dc:creator>
  <cp:lastModifiedBy>Sofia Basile</cp:lastModifiedBy>
  <cp:revision>44</cp:revision>
  <dcterms:created xsi:type="dcterms:W3CDTF">2015-11-23T15:21:45Z</dcterms:created>
  <dcterms:modified xsi:type="dcterms:W3CDTF">2025-10-01T09:13:25Z</dcterms:modified>
</cp:coreProperties>
</file>